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0" r:id="rId6"/>
    <p:sldId id="265" r:id="rId7"/>
    <p:sldId id="261" r:id="rId8"/>
    <p:sldId id="266" r:id="rId9"/>
    <p:sldId id="267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D67D3-22B2-4692-AD6E-CA108BADC9E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4AA2190E-4A76-480C-9793-DF6C45DDD6B8}">
      <dgm:prSet phldrT="[Текст]"/>
      <dgm:spPr/>
      <dgm:t>
        <a:bodyPr/>
        <a:lstStyle/>
        <a:p>
          <a:r>
            <a:rPr lang="en-US" dirty="0" smtClean="0">
              <a:latin typeface="Arial Narrow" pitchFamily="34" charset="0"/>
            </a:rPr>
            <a:t>AKD</a:t>
          </a:r>
          <a:endParaRPr lang="ru-RU" dirty="0">
            <a:latin typeface="Arial Narrow" pitchFamily="34" charset="0"/>
          </a:endParaRPr>
        </a:p>
      </dgm:t>
    </dgm:pt>
    <dgm:pt modelId="{02CCF32D-7252-4C75-A820-436C92C9CA73}" type="parTrans" cxnId="{9C7E1A2D-82E9-4172-80F5-D53667A292AB}">
      <dgm:prSet/>
      <dgm:spPr/>
      <dgm:t>
        <a:bodyPr/>
        <a:lstStyle/>
        <a:p>
          <a:endParaRPr lang="ru-RU"/>
        </a:p>
      </dgm:t>
    </dgm:pt>
    <dgm:pt modelId="{C03A2D32-2082-4D3B-A761-EDD3F91EFAA0}" type="sibTrans" cxnId="{9C7E1A2D-82E9-4172-80F5-D53667A292AB}">
      <dgm:prSet/>
      <dgm:spPr/>
      <dgm:t>
        <a:bodyPr/>
        <a:lstStyle/>
        <a:p>
          <a:endParaRPr lang="ru-RU"/>
        </a:p>
      </dgm:t>
    </dgm:pt>
    <dgm:pt modelId="{E24DA205-615D-450D-911D-1D815C662824}">
      <dgm:prSet phldrT="[Текст]"/>
      <dgm:spPr/>
      <dgm:t>
        <a:bodyPr/>
        <a:lstStyle/>
        <a:p>
          <a:r>
            <a:rPr lang="en-US" b="0" i="0" dirty="0" err="1" smtClean="0">
              <a:latin typeface="Arial Narrow" pitchFamily="34" charset="0"/>
            </a:rPr>
            <a:t>Trampolining</a:t>
          </a:r>
          <a:endParaRPr lang="ru-RU" dirty="0">
            <a:latin typeface="Arial Narrow" pitchFamily="34" charset="0"/>
          </a:endParaRPr>
        </a:p>
      </dgm:t>
    </dgm:pt>
    <dgm:pt modelId="{7E16AC3F-7A7E-4ADA-8022-7149A845A770}" type="parTrans" cxnId="{3845AF16-D0A7-4533-B5DC-FC2BEDE94E04}">
      <dgm:prSet/>
      <dgm:spPr/>
      <dgm:t>
        <a:bodyPr/>
        <a:lstStyle/>
        <a:p>
          <a:endParaRPr lang="ru-RU"/>
        </a:p>
      </dgm:t>
    </dgm:pt>
    <dgm:pt modelId="{C93EBAC3-E017-424A-9AC9-F2BD340E0A6C}" type="sibTrans" cxnId="{3845AF16-D0A7-4533-B5DC-FC2BEDE94E04}">
      <dgm:prSet/>
      <dgm:spPr/>
      <dgm:t>
        <a:bodyPr/>
        <a:lstStyle/>
        <a:p>
          <a:endParaRPr lang="ru-RU"/>
        </a:p>
      </dgm:t>
    </dgm:pt>
    <dgm:pt modelId="{60F99206-C3F9-4DF0-851F-2A99ACAE78E6}">
      <dgm:prSet phldrT="[Текст]"/>
      <dgm:spPr/>
      <dgm:t>
        <a:bodyPr/>
        <a:lstStyle/>
        <a:p>
          <a:r>
            <a:rPr lang="en-US" b="1" i="0" dirty="0" smtClean="0">
              <a:latin typeface="Agency FB" pitchFamily="34" charset="0"/>
            </a:rPr>
            <a:t>Tumbling</a:t>
          </a:r>
          <a:endParaRPr lang="ru-RU" dirty="0"/>
        </a:p>
      </dgm:t>
    </dgm:pt>
    <dgm:pt modelId="{B8DAFEC2-6B30-46CF-A7CE-0ADB586A7290}" type="parTrans" cxnId="{2AFE062A-99BC-4918-9C2B-6AC74906A2F3}">
      <dgm:prSet/>
      <dgm:spPr/>
      <dgm:t>
        <a:bodyPr/>
        <a:lstStyle/>
        <a:p>
          <a:endParaRPr lang="ru-RU"/>
        </a:p>
      </dgm:t>
    </dgm:pt>
    <dgm:pt modelId="{EFFF835D-C0E1-4AB5-9803-AD39368296B3}" type="sibTrans" cxnId="{2AFE062A-99BC-4918-9C2B-6AC74906A2F3}">
      <dgm:prSet/>
      <dgm:spPr/>
      <dgm:t>
        <a:bodyPr/>
        <a:lstStyle/>
        <a:p>
          <a:endParaRPr lang="ru-RU"/>
        </a:p>
      </dgm:t>
    </dgm:pt>
    <dgm:pt modelId="{600E1F28-4D63-4AE7-8270-865A8A461A70}" type="pres">
      <dgm:prSet presAssocID="{609D67D3-22B2-4692-AD6E-CA108BADC9EE}" presName="compositeShape" presStyleCnt="0">
        <dgm:presLayoutVars>
          <dgm:dir/>
          <dgm:resizeHandles/>
        </dgm:presLayoutVars>
      </dgm:prSet>
      <dgm:spPr/>
    </dgm:pt>
    <dgm:pt modelId="{99EC2BF6-727C-4956-A740-DE1BB487E69A}" type="pres">
      <dgm:prSet presAssocID="{609D67D3-22B2-4692-AD6E-CA108BADC9EE}" presName="pyramid" presStyleLbl="node1" presStyleIdx="0" presStyleCnt="1"/>
      <dgm:spPr/>
    </dgm:pt>
    <dgm:pt modelId="{6391E307-8084-493B-8E96-9CC02B11D565}" type="pres">
      <dgm:prSet presAssocID="{609D67D3-22B2-4692-AD6E-CA108BADC9EE}" presName="theList" presStyleCnt="0"/>
      <dgm:spPr/>
    </dgm:pt>
    <dgm:pt modelId="{FA7C6712-5F16-447F-B018-95F9A07D8279}" type="pres">
      <dgm:prSet presAssocID="{4AA2190E-4A76-480C-9793-DF6C45DDD6B8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4A39E-8AED-4E6B-941E-741A0DA09672}" type="pres">
      <dgm:prSet presAssocID="{4AA2190E-4A76-480C-9793-DF6C45DDD6B8}" presName="aSpace" presStyleCnt="0"/>
      <dgm:spPr/>
    </dgm:pt>
    <dgm:pt modelId="{87480F2C-4694-4D4A-A896-94F03B8C7121}" type="pres">
      <dgm:prSet presAssocID="{E24DA205-615D-450D-911D-1D815C662824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6955B-1F01-4CC8-A125-16326967CD7D}" type="pres">
      <dgm:prSet presAssocID="{E24DA205-615D-450D-911D-1D815C662824}" presName="aSpace" presStyleCnt="0"/>
      <dgm:spPr/>
    </dgm:pt>
    <dgm:pt modelId="{925A8092-929E-4EF0-9498-3B6CE3A3F9A4}" type="pres">
      <dgm:prSet presAssocID="{60F99206-C3F9-4DF0-851F-2A99ACAE78E6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7F721-0D51-4882-93A4-B92B5B29858E}" type="pres">
      <dgm:prSet presAssocID="{60F99206-C3F9-4DF0-851F-2A99ACAE78E6}" presName="aSpace" presStyleCnt="0"/>
      <dgm:spPr/>
    </dgm:pt>
  </dgm:ptLst>
  <dgm:cxnLst>
    <dgm:cxn modelId="{4B6DCBBA-6A27-40F1-8186-79545A3E9243}" type="presOf" srcId="{609D67D3-22B2-4692-AD6E-CA108BADC9EE}" destId="{600E1F28-4D63-4AE7-8270-865A8A461A70}" srcOrd="0" destOrd="0" presId="urn:microsoft.com/office/officeart/2005/8/layout/pyramid2"/>
    <dgm:cxn modelId="{9C7E1A2D-82E9-4172-80F5-D53667A292AB}" srcId="{609D67D3-22B2-4692-AD6E-CA108BADC9EE}" destId="{4AA2190E-4A76-480C-9793-DF6C45DDD6B8}" srcOrd="0" destOrd="0" parTransId="{02CCF32D-7252-4C75-A820-436C92C9CA73}" sibTransId="{C03A2D32-2082-4D3B-A761-EDD3F91EFAA0}"/>
    <dgm:cxn modelId="{2AFE062A-99BC-4918-9C2B-6AC74906A2F3}" srcId="{609D67D3-22B2-4692-AD6E-CA108BADC9EE}" destId="{60F99206-C3F9-4DF0-851F-2A99ACAE78E6}" srcOrd="2" destOrd="0" parTransId="{B8DAFEC2-6B30-46CF-A7CE-0ADB586A7290}" sibTransId="{EFFF835D-C0E1-4AB5-9803-AD39368296B3}"/>
    <dgm:cxn modelId="{7874E025-417F-413E-8D65-F44EDC245305}" type="presOf" srcId="{60F99206-C3F9-4DF0-851F-2A99ACAE78E6}" destId="{925A8092-929E-4EF0-9498-3B6CE3A3F9A4}" srcOrd="0" destOrd="0" presId="urn:microsoft.com/office/officeart/2005/8/layout/pyramid2"/>
    <dgm:cxn modelId="{053AD1EE-62C9-43E4-A7F4-2631215006E5}" type="presOf" srcId="{E24DA205-615D-450D-911D-1D815C662824}" destId="{87480F2C-4694-4D4A-A896-94F03B8C7121}" srcOrd="0" destOrd="0" presId="urn:microsoft.com/office/officeart/2005/8/layout/pyramid2"/>
    <dgm:cxn modelId="{3845AF16-D0A7-4533-B5DC-FC2BEDE94E04}" srcId="{609D67D3-22B2-4692-AD6E-CA108BADC9EE}" destId="{E24DA205-615D-450D-911D-1D815C662824}" srcOrd="1" destOrd="0" parTransId="{7E16AC3F-7A7E-4ADA-8022-7149A845A770}" sibTransId="{C93EBAC3-E017-424A-9AC9-F2BD340E0A6C}"/>
    <dgm:cxn modelId="{B1BF7B7F-3317-4268-9903-2897824D55AC}" type="presOf" srcId="{4AA2190E-4A76-480C-9793-DF6C45DDD6B8}" destId="{FA7C6712-5F16-447F-B018-95F9A07D8279}" srcOrd="0" destOrd="0" presId="urn:microsoft.com/office/officeart/2005/8/layout/pyramid2"/>
    <dgm:cxn modelId="{4DC29DD8-AA7F-4BA1-AAC0-8FD726EADE59}" type="presParOf" srcId="{600E1F28-4D63-4AE7-8270-865A8A461A70}" destId="{99EC2BF6-727C-4956-A740-DE1BB487E69A}" srcOrd="0" destOrd="0" presId="urn:microsoft.com/office/officeart/2005/8/layout/pyramid2"/>
    <dgm:cxn modelId="{3C37824C-E44C-40AD-8106-84B9A1557DDF}" type="presParOf" srcId="{600E1F28-4D63-4AE7-8270-865A8A461A70}" destId="{6391E307-8084-493B-8E96-9CC02B11D565}" srcOrd="1" destOrd="0" presId="urn:microsoft.com/office/officeart/2005/8/layout/pyramid2"/>
    <dgm:cxn modelId="{AA8AB9E8-CA07-4C4A-AA90-D68AEA5BE3A7}" type="presParOf" srcId="{6391E307-8084-493B-8E96-9CC02B11D565}" destId="{FA7C6712-5F16-447F-B018-95F9A07D8279}" srcOrd="0" destOrd="0" presId="urn:microsoft.com/office/officeart/2005/8/layout/pyramid2"/>
    <dgm:cxn modelId="{EF9628A1-A168-4C58-AA0B-FF78411F0373}" type="presParOf" srcId="{6391E307-8084-493B-8E96-9CC02B11D565}" destId="{F5C4A39E-8AED-4E6B-941E-741A0DA09672}" srcOrd="1" destOrd="0" presId="urn:microsoft.com/office/officeart/2005/8/layout/pyramid2"/>
    <dgm:cxn modelId="{C8DF5A7D-7109-4015-BB6E-46C696FB4BDF}" type="presParOf" srcId="{6391E307-8084-493B-8E96-9CC02B11D565}" destId="{87480F2C-4694-4D4A-A896-94F03B8C7121}" srcOrd="2" destOrd="0" presId="urn:microsoft.com/office/officeart/2005/8/layout/pyramid2"/>
    <dgm:cxn modelId="{1BF87143-4373-45B4-B778-8214DE224BA5}" type="presParOf" srcId="{6391E307-8084-493B-8E96-9CC02B11D565}" destId="{6716955B-1F01-4CC8-A125-16326967CD7D}" srcOrd="3" destOrd="0" presId="urn:microsoft.com/office/officeart/2005/8/layout/pyramid2"/>
    <dgm:cxn modelId="{2D858A05-9AB2-4CB7-AE48-FFCD6814DA69}" type="presParOf" srcId="{6391E307-8084-493B-8E96-9CC02B11D565}" destId="{925A8092-929E-4EF0-9498-3B6CE3A3F9A4}" srcOrd="4" destOrd="0" presId="urn:microsoft.com/office/officeart/2005/8/layout/pyramid2"/>
    <dgm:cxn modelId="{8D336763-A0F1-45B3-ADD9-6E03B1A8E126}" type="presParOf" srcId="{6391E307-8084-493B-8E96-9CC02B11D565}" destId="{4827F721-0D51-4882-93A4-B92B5B29858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C2BF6-727C-4956-A740-DE1BB487E69A}">
      <dsp:nvSpPr>
        <dsp:cNvPr id="0" name=""/>
        <dsp:cNvSpPr/>
      </dsp:nvSpPr>
      <dsp:spPr>
        <a:xfrm>
          <a:off x="711199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C6712-5F16-447F-B018-95F9A07D8279}">
      <dsp:nvSpPr>
        <dsp:cNvPr id="0" name=""/>
        <dsp:cNvSpPr/>
      </dsp:nvSpPr>
      <dsp:spPr>
        <a:xfrm>
          <a:off x="2743199" y="408582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latin typeface="Arial Narrow" pitchFamily="34" charset="0"/>
            </a:rPr>
            <a:t>AKD</a:t>
          </a:r>
          <a:endParaRPr lang="ru-RU" sz="3500" kern="1200" dirty="0">
            <a:latin typeface="Arial Narrow" pitchFamily="34" charset="0"/>
          </a:endParaRPr>
        </a:p>
      </dsp:txBody>
      <dsp:txXfrm>
        <a:off x="2790161" y="455544"/>
        <a:ext cx="2547676" cy="868101"/>
      </dsp:txXfrm>
    </dsp:sp>
    <dsp:sp modelId="{87480F2C-4694-4D4A-A896-94F03B8C7121}">
      <dsp:nvSpPr>
        <dsp:cNvPr id="0" name=""/>
        <dsp:cNvSpPr/>
      </dsp:nvSpPr>
      <dsp:spPr>
        <a:xfrm>
          <a:off x="2743199" y="1490860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0" i="0" kern="1200" dirty="0" err="1" smtClean="0">
              <a:latin typeface="Arial Narrow" pitchFamily="34" charset="0"/>
            </a:rPr>
            <a:t>Trampolining</a:t>
          </a:r>
          <a:endParaRPr lang="ru-RU" sz="3500" kern="1200" dirty="0">
            <a:latin typeface="Arial Narrow" pitchFamily="34" charset="0"/>
          </a:endParaRPr>
        </a:p>
      </dsp:txBody>
      <dsp:txXfrm>
        <a:off x="2790161" y="1537822"/>
        <a:ext cx="2547676" cy="868101"/>
      </dsp:txXfrm>
    </dsp:sp>
    <dsp:sp modelId="{925A8092-929E-4EF0-9498-3B6CE3A3F9A4}">
      <dsp:nvSpPr>
        <dsp:cNvPr id="0" name=""/>
        <dsp:cNvSpPr/>
      </dsp:nvSpPr>
      <dsp:spPr>
        <a:xfrm>
          <a:off x="2743199" y="2573139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i="0" kern="1200" dirty="0" smtClean="0">
              <a:latin typeface="Agency FB" pitchFamily="34" charset="0"/>
            </a:rPr>
            <a:t>Tumbling</a:t>
          </a:r>
          <a:endParaRPr lang="ru-RU" sz="3500" kern="1200" dirty="0"/>
        </a:p>
      </dsp:txBody>
      <dsp:txXfrm>
        <a:off x="2790161" y="2620101"/>
        <a:ext cx="2547676" cy="868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en.wikipedia.org/wiki/Somersaul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196752"/>
            <a:ext cx="7306008" cy="108012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Hobbies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        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by Zarifullin Emil 8A</a:t>
            </a: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35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183880" cy="1152128"/>
          </a:xfrm>
        </p:spPr>
        <p:txBody>
          <a:bodyPr/>
          <a:lstStyle/>
          <a:p>
            <a:r>
              <a:rPr lang="ru-RU" dirty="0" smtClean="0"/>
              <a:t>                                    </a:t>
            </a:r>
            <a:r>
              <a:rPr lang="en-US" sz="3600" dirty="0" smtClean="0"/>
              <a:t>ACROBATICS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183880" cy="2664296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314" y="2348879"/>
            <a:ext cx="4876800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68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83880" cy="1051560"/>
          </a:xfrm>
        </p:spPr>
        <p:txBody>
          <a:bodyPr/>
          <a:lstStyle/>
          <a:p>
            <a:r>
              <a:rPr lang="ru-RU" dirty="0" smtClean="0"/>
              <a:t>                     </a:t>
            </a:r>
            <a:r>
              <a:rPr lang="en-US" sz="4800" dirty="0">
                <a:latin typeface="Arial Rounded MT Bold" pitchFamily="34" charset="0"/>
              </a:rPr>
              <a:t>AKD</a:t>
            </a:r>
            <a:endParaRPr lang="ru-RU" sz="4800" dirty="0">
              <a:latin typeface="Arial Narrow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67544" y="1556792"/>
            <a:ext cx="3931920" cy="4389120"/>
          </a:xfrm>
        </p:spPr>
        <p:txBody>
          <a:bodyPr>
            <a:normAutofit/>
          </a:bodyPr>
          <a:lstStyle/>
          <a:p>
            <a:r>
              <a:rPr lang="en-US" dirty="0"/>
              <a:t>Acrobatics appeared many years </a:t>
            </a:r>
            <a:r>
              <a:rPr lang="en-US" dirty="0" smtClean="0"/>
              <a:t>ago. </a:t>
            </a:r>
            <a:r>
              <a:rPr lang="en-US" dirty="0"/>
              <a:t>Originally </a:t>
            </a:r>
            <a:r>
              <a:rPr lang="en-US" dirty="0" smtClean="0"/>
              <a:t> it was called </a:t>
            </a:r>
            <a:r>
              <a:rPr lang="en-US" dirty="0"/>
              <a:t>the acrobats not only the </a:t>
            </a:r>
            <a:r>
              <a:rPr lang="en-US" dirty="0" smtClean="0"/>
              <a:t>athletes were  </a:t>
            </a:r>
            <a:r>
              <a:rPr lang="en-US" dirty="0"/>
              <a:t>involved </a:t>
            </a:r>
            <a:r>
              <a:rPr lang="en-US" dirty="0" smtClean="0"/>
              <a:t>into  </a:t>
            </a:r>
            <a:r>
              <a:rPr lang="en-US" dirty="0"/>
              <a:t>sport, but also a variety of rope-walkers, </a:t>
            </a:r>
            <a:r>
              <a:rPr lang="en-US" dirty="0" smtClean="0"/>
              <a:t>dancers. Only </a:t>
            </a:r>
            <a:r>
              <a:rPr lang="en-US" dirty="0"/>
              <a:t>at the beginning of the XX </a:t>
            </a:r>
            <a:r>
              <a:rPr lang="en-US" dirty="0" smtClean="0"/>
              <a:t>century this kind of sport is considered to </a:t>
            </a:r>
            <a:r>
              <a:rPr lang="en-US" smtClean="0"/>
              <a:t>be professional.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788024" y="1556792"/>
            <a:ext cx="3931920" cy="4389120"/>
          </a:xfrm>
        </p:spPr>
        <p:txBody>
          <a:bodyPr>
            <a:normAutofit/>
          </a:bodyPr>
          <a:lstStyle/>
          <a:p>
            <a:r>
              <a:rPr lang="en-US" dirty="0"/>
              <a:t>Acrobatics has many varieties, and today I want to talk </a:t>
            </a:r>
            <a:r>
              <a:rPr lang="en-US" dirty="0" smtClean="0"/>
              <a:t>about</a:t>
            </a:r>
            <a:r>
              <a:rPr lang="ru-RU" dirty="0" smtClean="0"/>
              <a:t> </a:t>
            </a:r>
            <a:r>
              <a:rPr lang="en-US" dirty="0" smtClean="0"/>
              <a:t>trampolinig and tumbling.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462" y="3645024"/>
            <a:ext cx="28479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4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AKD Section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9437043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532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183880" cy="4187952"/>
          </a:xfrm>
        </p:spPr>
        <p:txBody>
          <a:bodyPr>
            <a:normAutofit/>
          </a:bodyPr>
          <a:lstStyle/>
          <a:p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Trampoline competitions include </a:t>
            </a:r>
            <a:r>
              <a:rPr lang="en-US" sz="2000" dirty="0"/>
              <a:t>such sports disciplines </a:t>
            </a:r>
            <a:r>
              <a:rPr lang="en-US" sz="2000" dirty="0" smtClean="0"/>
              <a:t>as</a:t>
            </a:r>
            <a:r>
              <a:rPr lang="ru-RU" sz="2000" dirty="0" smtClean="0"/>
              <a:t>:</a:t>
            </a:r>
            <a:r>
              <a:rPr lang="en-US" sz="2000" dirty="0"/>
              <a:t> </a:t>
            </a:r>
            <a:r>
              <a:rPr lang="en-US" sz="2000" dirty="0" smtClean="0"/>
              <a:t>synchronized</a:t>
            </a:r>
            <a:r>
              <a:rPr lang="ru-RU" sz="2000" dirty="0" smtClean="0"/>
              <a:t> </a:t>
            </a:r>
            <a:r>
              <a:rPr lang="en-US" sz="2000" dirty="0" smtClean="0"/>
              <a:t>jumps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en-US" sz="2000" dirty="0"/>
              <a:t>individual jumps</a:t>
            </a:r>
            <a:r>
              <a:rPr lang="en-US" sz="2000" dirty="0" smtClean="0"/>
              <a:t>,, </a:t>
            </a:r>
            <a:r>
              <a:rPr lang="en-US" sz="2000" dirty="0"/>
              <a:t>tumbling track, double mini-tramp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/>
          <a:lstStyle/>
          <a:p>
            <a:r>
              <a:rPr lang="en-US" dirty="0" err="1">
                <a:latin typeface="Arial Rounded MT Bold" pitchFamily="34" charset="0"/>
              </a:rPr>
              <a:t>Trampolining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4" name="Picture 2" descr="Картинка 115 из 84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284984"/>
            <a:ext cx="2071701" cy="1157732"/>
          </a:xfrm>
          <a:prstGeom prst="rect">
            <a:avLst/>
          </a:prstGeom>
          <a:noFill/>
        </p:spPr>
      </p:pic>
      <p:pic>
        <p:nvPicPr>
          <p:cNvPr id="6" name="Picture 12" descr="Картинка 72 из 84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941151"/>
            <a:ext cx="2420245" cy="3003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590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Competitive </a:t>
            </a:r>
            <a:r>
              <a:rPr lang="en-US" dirty="0" err="1"/>
              <a:t>trampolining</a:t>
            </a:r>
            <a:r>
              <a:rPr lang="en-US" dirty="0"/>
              <a:t> routines consist of combinations of 10 contacts with the trampoline bed combining varying rotations, twists and shapes with take-off and landing in one of four positions</a:t>
            </a:r>
            <a:r>
              <a:rPr lang="en-US" dirty="0" smtClean="0"/>
              <a:t>:</a:t>
            </a:r>
          </a:p>
          <a:p>
            <a:r>
              <a:rPr lang="en-US" dirty="0" smtClean="0"/>
              <a:t>1)</a:t>
            </a:r>
            <a:r>
              <a:rPr lang="en-US" dirty="0"/>
              <a:t> </a:t>
            </a:r>
            <a:r>
              <a:rPr lang="en-US" dirty="0" smtClean="0"/>
              <a:t>Feet</a:t>
            </a:r>
            <a:r>
              <a:rPr lang="ru-RU" dirty="0" smtClean="0"/>
              <a:t> </a:t>
            </a:r>
            <a:r>
              <a:rPr lang="en-US" dirty="0" smtClean="0"/>
              <a:t>jumps</a:t>
            </a:r>
            <a:endParaRPr lang="en-US" dirty="0"/>
          </a:p>
          <a:p>
            <a:r>
              <a:rPr lang="en-US" dirty="0" smtClean="0"/>
              <a:t>2)</a:t>
            </a:r>
            <a:r>
              <a:rPr lang="en-US" dirty="0"/>
              <a:t> </a:t>
            </a:r>
            <a:r>
              <a:rPr lang="en-US" dirty="0" smtClean="0"/>
              <a:t>Seat jumps</a:t>
            </a:r>
            <a:endParaRPr lang="en-US" dirty="0"/>
          </a:p>
          <a:p>
            <a:r>
              <a:rPr lang="en-US" dirty="0" smtClean="0"/>
              <a:t>3)</a:t>
            </a:r>
            <a:r>
              <a:rPr lang="en-US" dirty="0"/>
              <a:t> </a:t>
            </a:r>
            <a:r>
              <a:rPr lang="en-US" dirty="0" smtClean="0"/>
              <a:t>Front jumps</a:t>
            </a:r>
            <a:endParaRPr lang="en-US" dirty="0"/>
          </a:p>
          <a:p>
            <a:r>
              <a:rPr lang="en-US" dirty="0" smtClean="0"/>
              <a:t>4)</a:t>
            </a:r>
            <a:r>
              <a:rPr lang="en-US" dirty="0"/>
              <a:t> </a:t>
            </a:r>
            <a:r>
              <a:rPr lang="en-US" dirty="0" smtClean="0"/>
              <a:t>Back jumps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Trampoling</a:t>
            </a:r>
            <a:endParaRPr lang="ru-RU" dirty="0"/>
          </a:p>
        </p:txBody>
      </p:sp>
      <p:pic>
        <p:nvPicPr>
          <p:cNvPr id="4" name="Picture 8" descr="Картинка 4 из 84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149080"/>
            <a:ext cx="2376264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3360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4536504" cy="418795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Tumbling is also </a:t>
            </a:r>
            <a:r>
              <a:rPr lang="en-US" sz="2000" dirty="0"/>
              <a:t>known as power tumbling, is an acrobatic discipline which combines some of the skills of artistic gymnastics on the floor with those of </a:t>
            </a:r>
            <a:r>
              <a:rPr lang="en-US" sz="2000" dirty="0" err="1"/>
              <a:t>trampolining</a:t>
            </a:r>
            <a:r>
              <a:rPr lang="en-US" sz="2000" dirty="0"/>
              <a:t>. It is </a:t>
            </a:r>
            <a:r>
              <a:rPr lang="en-US" sz="2000" dirty="0" err="1"/>
              <a:t>practised</a:t>
            </a:r>
            <a:r>
              <a:rPr lang="en-US" sz="2000" dirty="0"/>
              <a:t> on a 25-metre long spring track (also called a tumbling track or rod floor). It was developed from tumbling performances performed by entertainers from very early times but as a sport is now codified, regulated and judged and performed using </a:t>
            </a:r>
            <a:r>
              <a:rPr lang="en-US" sz="2000" dirty="0" err="1"/>
              <a:t>standardised</a:t>
            </a:r>
            <a:r>
              <a:rPr lang="en-US" sz="2000" dirty="0"/>
              <a:t> special equipment.</a:t>
            </a:r>
          </a:p>
          <a:p>
            <a:r>
              <a:rPr lang="en-US" sz="2000" dirty="0"/>
              <a:t>Competitors perform two passes, each containing eight skills including twisting </a:t>
            </a:r>
            <a:r>
              <a:rPr lang="en-US" sz="2000" dirty="0">
                <a:hlinkClick r:id="rId2" tooltip="Somersault"/>
              </a:rPr>
              <a:t>somersaults</a:t>
            </a:r>
            <a:r>
              <a:rPr lang="en-US" sz="2000" dirty="0"/>
              <a:t> along the track ending in a 'dismount' skill. The dismounting skill is often another double or triple full or a double or triple back somersault, which can also include some extra twists.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83880" cy="1051560"/>
          </a:xfrm>
        </p:spPr>
        <p:txBody>
          <a:bodyPr>
            <a:normAutofit/>
          </a:bodyPr>
          <a:lstStyle/>
          <a:p>
            <a:r>
              <a:rPr lang="en-US" dirty="0" smtClean="0"/>
              <a:t>Tumbling</a:t>
            </a:r>
            <a:endParaRPr lang="ru-RU" dirty="0"/>
          </a:p>
        </p:txBody>
      </p:sp>
      <p:pic>
        <p:nvPicPr>
          <p:cNvPr id="4" name="Picture 2" descr="Картинка 258 из 44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635915"/>
            <a:ext cx="3735945" cy="4022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43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our </a:t>
            </a:r>
            <a:r>
              <a:rPr lang="en-US" dirty="0" smtClean="0"/>
              <a:t>city </a:t>
            </a:r>
            <a:r>
              <a:rPr lang="en-US" dirty="0"/>
              <a:t>there </a:t>
            </a:r>
            <a:r>
              <a:rPr lang="en-US" dirty="0" smtClean="0"/>
              <a:t>is </a:t>
            </a:r>
            <a:r>
              <a:rPr lang="en-US" dirty="0"/>
              <a:t>also tumbling</a:t>
            </a:r>
            <a:endParaRPr lang="ru-RU" dirty="0"/>
          </a:p>
        </p:txBody>
      </p:sp>
      <p:pic>
        <p:nvPicPr>
          <p:cNvPr id="1026" name="Picture 2" descr="H:\Новая папка (2)\20161120_125059_5_bestsho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1941314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Новая папка (2)\20161120_1258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68760"/>
            <a:ext cx="318164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:\Новая папка (2)\20161120_1315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360" y="1700165"/>
            <a:ext cx="2987863" cy="22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:\Новая папка (2)\20161120_1324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01008"/>
            <a:ext cx="3899925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:\Новая папка (2)\20161120_13164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43" y="4037779"/>
            <a:ext cx="3227851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1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want to be strong, healthy, beautiful, or you want to make new friends, you can come to the first </a:t>
            </a:r>
            <a:r>
              <a:rPr lang="en-US" dirty="0" err="1" smtClean="0"/>
              <a:t>trainig.Sport</a:t>
            </a:r>
            <a:r>
              <a:rPr lang="en-US" dirty="0" smtClean="0"/>
              <a:t> school is located at 8 </a:t>
            </a:r>
            <a:r>
              <a:rPr lang="en-US" dirty="0" err="1" smtClean="0"/>
              <a:t>Shashin</a:t>
            </a:r>
            <a:r>
              <a:rPr lang="en-US" dirty="0" smtClean="0"/>
              <a:t> Street.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</a:t>
            </a:r>
            <a:r>
              <a:rPr lang="en-US" dirty="0" smtClean="0"/>
              <a:t>you can do acrobatics</a:t>
            </a:r>
            <a:r>
              <a:rPr lang="en-US" dirty="0"/>
              <a:t>?</a:t>
            </a:r>
            <a:endParaRPr lang="ru-RU" dirty="0"/>
          </a:p>
        </p:txBody>
      </p:sp>
      <p:pic>
        <p:nvPicPr>
          <p:cNvPr id="1026" name="Picture 2" descr="H:\Новая папка (2)\20161120_1324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3780420" cy="283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Новая папка (2)\20161120_1325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61048"/>
            <a:ext cx="4608512" cy="283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81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Rounded MT Bold" pitchFamily="34" charset="0"/>
              </a:rPr>
              <a:t>Our work always brings rewards!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72816"/>
            <a:ext cx="2754006" cy="190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96952"/>
            <a:ext cx="23336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Matrix\Downloads\bkdoberman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58" y="4221088"/>
            <a:ext cx="41764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88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182174">
            <a:off x="1419274" y="2363879"/>
            <a:ext cx="6297896" cy="1828800"/>
          </a:xfrm>
        </p:spPr>
        <p:txBody>
          <a:bodyPr>
            <a:normAutofit/>
          </a:bodyPr>
          <a:lstStyle/>
          <a:p>
            <a:r>
              <a:rPr lang="en-US" dirty="0">
                <a:latin typeface="Arial Rounded MT Bold" pitchFamily="34" charset="0"/>
              </a:rPr>
              <a:t>Thank you </a:t>
            </a:r>
            <a:r>
              <a:rPr lang="en-US" dirty="0" smtClean="0">
                <a:latin typeface="Arial Rounded MT Bold" pitchFamily="34" charset="0"/>
              </a:rPr>
              <a:t>for your </a:t>
            </a:r>
            <a:r>
              <a:rPr lang="en-US" dirty="0">
                <a:latin typeface="Arial Rounded MT Bold" pitchFamily="34" charset="0"/>
              </a:rPr>
              <a:t>attention!!!</a:t>
            </a:r>
            <a:endParaRPr lang="ru-RU" dirty="0">
              <a:latin typeface="Impact" pitchFamily="34" charset="0"/>
              <a:cs typeface="Arabic Typesetting" pitchFamily="66" charset="-7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7317432"/>
            <a:ext cx="7772400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9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167</TotalTime>
  <Words>278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Agency FB</vt:lpstr>
      <vt:lpstr>Arabic Typesetting</vt:lpstr>
      <vt:lpstr>Arial Narrow</vt:lpstr>
      <vt:lpstr>Arial Rounded MT Bold</vt:lpstr>
      <vt:lpstr>Candara</vt:lpstr>
      <vt:lpstr>Impact</vt:lpstr>
      <vt:lpstr>Symbol</vt:lpstr>
      <vt:lpstr>Волна</vt:lpstr>
      <vt:lpstr>Hobbies</vt:lpstr>
      <vt:lpstr> </vt:lpstr>
      <vt:lpstr>                     AKD</vt:lpstr>
      <vt:lpstr>AKD Section</vt:lpstr>
      <vt:lpstr>Trampolining</vt:lpstr>
      <vt:lpstr>Trampoling</vt:lpstr>
      <vt:lpstr>Tumbling</vt:lpstr>
      <vt:lpstr>In our city there is also tumbling</vt:lpstr>
      <vt:lpstr>Where you can do acrobatics?</vt:lpstr>
      <vt:lpstr>Our work always brings rewards!</vt:lpstr>
      <vt:lpstr>Thank you for your attention!!!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Хобби и увлечения       </dc:title>
  <dc:creator>Matrix</dc:creator>
  <cp:lastModifiedBy>Домовой</cp:lastModifiedBy>
  <cp:revision>32</cp:revision>
  <dcterms:created xsi:type="dcterms:W3CDTF">2016-10-21T13:11:54Z</dcterms:created>
  <dcterms:modified xsi:type="dcterms:W3CDTF">2016-12-11T13:31:44Z</dcterms:modified>
</cp:coreProperties>
</file>